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81" r:id="rId3"/>
    <p:sldId id="258" r:id="rId4"/>
    <p:sldId id="259" r:id="rId5"/>
    <p:sldId id="260" r:id="rId6"/>
    <p:sldId id="261" r:id="rId7"/>
    <p:sldId id="262" r:id="rId8"/>
    <p:sldId id="263" r:id="rId9"/>
    <p:sldId id="275" r:id="rId10"/>
    <p:sldId id="276" r:id="rId11"/>
    <p:sldId id="277" r:id="rId12"/>
    <p:sldId id="280" r:id="rId13"/>
    <p:sldId id="265" r:id="rId14"/>
    <p:sldId id="266" r:id="rId15"/>
    <p:sldId id="278" r:id="rId16"/>
    <p:sldId id="279" r:id="rId17"/>
    <p:sldId id="269"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32F7DF-3B74-4859-947B-7DBBB576A7C0}" type="datetimeFigureOut">
              <a:rPr lang="en-US" smtClean="0"/>
              <a:pPr/>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45C54-4C93-4523-A4FA-87ACAE48A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5908CE6-D16A-4842-A4EF-6537039C44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8CE6-D16A-4842-A4EF-6537039C44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08CE6-D16A-4842-A4EF-6537039C44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B72640-BBFF-4E75-9C6F-FCE4875F393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908CE6-D16A-4842-A4EF-6537039C440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B72640-BBFF-4E75-9C6F-FCE4875F3935}" type="datetimeFigureOut">
              <a:rPr lang="en-US" smtClean="0"/>
              <a:pPr/>
              <a:t>11/27/2017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908CE6-D16A-4842-A4EF-6537039C440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National Income </a:t>
            </a:r>
            <a:endParaRPr lang="en-US" dirty="0"/>
          </a:p>
        </p:txBody>
      </p:sp>
      <p:sp>
        <p:nvSpPr>
          <p:cNvPr id="3" name="Content Placeholder 2"/>
          <p:cNvSpPr>
            <a:spLocks noGrp="1"/>
          </p:cNvSpPr>
          <p:nvPr>
            <p:ph idx="1"/>
          </p:nvPr>
        </p:nvSpPr>
        <p:spPr/>
        <p:txBody>
          <a:bodyPr/>
          <a:lstStyle/>
          <a:p>
            <a:pPr algn="ctr">
              <a:buNone/>
              <a:defRPr/>
            </a:pPr>
            <a:endParaRPr lang="en-US" sz="2400" dirty="0" smtClean="0"/>
          </a:p>
          <a:p>
            <a:pPr algn="ctr">
              <a:buNone/>
              <a:defRPr/>
            </a:pPr>
            <a:endParaRPr lang="en-US" sz="2400" smtClean="0"/>
          </a:p>
          <a:p>
            <a:pPr algn="ctr">
              <a:buNone/>
              <a:defRPr/>
            </a:pPr>
            <a:r>
              <a:rPr lang="en-US" sz="2400" smtClean="0"/>
              <a:t>Santosh </a:t>
            </a:r>
            <a:r>
              <a:rPr lang="en-US" sz="2400" dirty="0" smtClean="0"/>
              <a:t>Borkakati</a:t>
            </a:r>
          </a:p>
          <a:p>
            <a:pPr algn="ctr">
              <a:buNone/>
              <a:defRPr/>
            </a:pPr>
            <a:r>
              <a:rPr lang="en-US" sz="2400" dirty="0" smtClean="0"/>
              <a:t>Asst. Professor</a:t>
            </a:r>
          </a:p>
          <a:p>
            <a:pPr algn="ctr">
              <a:buNone/>
              <a:defRPr/>
            </a:pPr>
            <a:r>
              <a:rPr lang="en-US" sz="2400" dirty="0" smtClean="0"/>
              <a:t>Department of Economics</a:t>
            </a:r>
          </a:p>
          <a:p>
            <a:pPr algn="ctr">
              <a:buNone/>
              <a:defRPr/>
            </a:pPr>
            <a:r>
              <a:rPr lang="en-US" sz="2400" dirty="0" smtClean="0"/>
              <a:t>Mangaldai College</a:t>
            </a:r>
          </a:p>
          <a:p>
            <a:pPr>
              <a:defRPr/>
            </a:pP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838200"/>
            <a:ext cx="6781800" cy="707886"/>
          </a:xfrm>
          <a:prstGeom prst="rect">
            <a:avLst/>
          </a:prstGeom>
        </p:spPr>
        <p:txBody>
          <a:bodyPr wrap="square">
            <a:spAutoFit/>
          </a:bodyPr>
          <a:lstStyle/>
          <a:p>
            <a:pPr algn="ctr"/>
            <a:r>
              <a:rPr lang="en-US" sz="4000" dirty="0" smtClean="0"/>
              <a:t>Personal Income</a:t>
            </a:r>
            <a:endParaRPr lang="en-US" sz="4000" dirty="0"/>
          </a:p>
        </p:txBody>
      </p:sp>
      <p:sp>
        <p:nvSpPr>
          <p:cNvPr id="5" name="Content Placeholder 4"/>
          <p:cNvSpPr>
            <a:spLocks noGrp="1"/>
          </p:cNvSpPr>
          <p:nvPr>
            <p:ph idx="1"/>
          </p:nvPr>
        </p:nvSpPr>
        <p:spPr/>
        <p:txBody>
          <a:bodyPr/>
          <a:lstStyle/>
          <a:p>
            <a:pPr>
              <a:buNone/>
            </a:pPr>
            <a:r>
              <a:rPr lang="en-US" sz="2400" dirty="0" smtClean="0"/>
              <a:t>	</a:t>
            </a:r>
            <a:r>
              <a:rPr lang="en-US" sz="2800" dirty="0" smtClean="0"/>
              <a:t>Personal Income is the total income  received by the individuals from all sources, productive or otherwise,  before direct taxes.</a:t>
            </a:r>
          </a:p>
          <a:p>
            <a:pPr>
              <a:buNone/>
            </a:pPr>
            <a:r>
              <a:rPr lang="en-US" sz="2800" dirty="0" smtClean="0"/>
              <a:t>	Personal Income= NNP</a:t>
            </a:r>
            <a:r>
              <a:rPr lang="en-US" sz="1600" dirty="0" smtClean="0"/>
              <a:t>FC</a:t>
            </a:r>
            <a:r>
              <a:rPr lang="en-US" sz="2800" dirty="0" smtClean="0">
                <a:solidFill>
                  <a:prstClr val="black"/>
                </a:solidFill>
              </a:rPr>
              <a:t>+ Transfer Payments + Interest on Public Debt – Social Security Contributions – Profits and Surpluses of Public Sector Undertaking – undistributed corporate  profit – profit taxes.</a:t>
            </a: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838200"/>
            <a:ext cx="6781800" cy="707886"/>
          </a:xfrm>
          <a:prstGeom prst="rect">
            <a:avLst/>
          </a:prstGeom>
        </p:spPr>
        <p:txBody>
          <a:bodyPr wrap="square">
            <a:spAutoFit/>
          </a:bodyPr>
          <a:lstStyle/>
          <a:p>
            <a:pPr algn="ctr"/>
            <a:r>
              <a:rPr lang="en-US" sz="4000" dirty="0" smtClean="0"/>
              <a:t>Disposable Income</a:t>
            </a:r>
            <a:endParaRPr lang="en-US" sz="4000" dirty="0"/>
          </a:p>
        </p:txBody>
      </p:sp>
      <p:sp>
        <p:nvSpPr>
          <p:cNvPr id="5" name="Content Placeholder 4"/>
          <p:cNvSpPr>
            <a:spLocks noGrp="1"/>
          </p:cNvSpPr>
          <p:nvPr>
            <p:ph idx="1"/>
          </p:nvPr>
        </p:nvSpPr>
        <p:spPr/>
        <p:txBody>
          <a:bodyPr/>
          <a:lstStyle/>
          <a:p>
            <a:pPr>
              <a:buNone/>
            </a:pPr>
            <a:r>
              <a:rPr lang="en-US" sz="2800" dirty="0" smtClean="0"/>
              <a:t>	 Disposable income is the actual income available to the individuals for expenditure.</a:t>
            </a:r>
          </a:p>
          <a:p>
            <a:pPr>
              <a:buNone/>
            </a:pPr>
            <a:endParaRPr lang="en-US" sz="2800" dirty="0" smtClean="0"/>
          </a:p>
          <a:p>
            <a:pPr>
              <a:buNone/>
            </a:pPr>
            <a:r>
              <a:rPr lang="en-US" sz="2800" dirty="0" smtClean="0">
                <a:solidFill>
                  <a:prstClr val="black"/>
                </a:solidFill>
              </a:rPr>
              <a:t>	Disposable Income= Personal Income – Direct 			        Taxes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838200"/>
            <a:ext cx="6781800" cy="707886"/>
          </a:xfrm>
          <a:prstGeom prst="rect">
            <a:avLst/>
          </a:prstGeom>
        </p:spPr>
        <p:txBody>
          <a:bodyPr wrap="square">
            <a:spAutoFit/>
          </a:bodyPr>
          <a:lstStyle/>
          <a:p>
            <a:pPr algn="ctr"/>
            <a:r>
              <a:rPr lang="en-US" sz="4000" dirty="0" smtClean="0"/>
              <a:t>Per Capita</a:t>
            </a:r>
            <a:r>
              <a:rPr lang="en-US" sz="4000" dirty="0" smtClean="0"/>
              <a:t> </a:t>
            </a:r>
            <a:r>
              <a:rPr lang="en-US" sz="4000" dirty="0" smtClean="0"/>
              <a:t>Income</a:t>
            </a:r>
            <a:endParaRPr lang="en-US" sz="4000" dirty="0"/>
          </a:p>
        </p:txBody>
      </p:sp>
      <p:sp>
        <p:nvSpPr>
          <p:cNvPr id="5" name="Content Placeholder 4"/>
          <p:cNvSpPr>
            <a:spLocks noGrp="1"/>
          </p:cNvSpPr>
          <p:nvPr>
            <p:ph idx="1"/>
          </p:nvPr>
        </p:nvSpPr>
        <p:spPr/>
        <p:txBody>
          <a:bodyPr/>
          <a:lstStyle/>
          <a:p>
            <a:pPr marL="342900" indent="-342900">
              <a:lnSpc>
                <a:spcPct val="90000"/>
              </a:lnSpc>
              <a:buClr>
                <a:schemeClr val="hlink"/>
              </a:buClr>
              <a:buSzPct val="80000"/>
              <a:buNone/>
              <a:defRPr/>
            </a:pPr>
            <a:r>
              <a:rPr lang="en-US" sz="2800" dirty="0" smtClean="0"/>
              <a:t>	</a:t>
            </a:r>
            <a:endParaRPr lang="en-US" sz="2800" dirty="0" smtClean="0"/>
          </a:p>
          <a:p>
            <a:pPr marL="342900" indent="-342900">
              <a:lnSpc>
                <a:spcPct val="90000"/>
              </a:lnSpc>
              <a:buClr>
                <a:schemeClr val="hlink"/>
              </a:buClr>
              <a:buSzPct val="80000"/>
              <a:buNone/>
              <a:defRPr/>
            </a:pPr>
            <a:endParaRPr lang="en-US" sz="2800" kern="0" dirty="0" smtClean="0">
              <a:effectLst>
                <a:outerShdw blurRad="38100" dist="38100" dir="2700000" algn="tl">
                  <a:srgbClr val="000000"/>
                </a:outerShdw>
              </a:effectLst>
            </a:endParaRPr>
          </a:p>
          <a:p>
            <a:pPr marL="342900" indent="-342900" algn="ctr">
              <a:lnSpc>
                <a:spcPct val="90000"/>
              </a:lnSpc>
              <a:buClr>
                <a:schemeClr val="hlink"/>
              </a:buClr>
              <a:buSzPct val="80000"/>
              <a:buNone/>
              <a:defRPr/>
            </a:pPr>
            <a:r>
              <a:rPr lang="en-US" sz="2800" kern="0" dirty="0" smtClean="0">
                <a:effectLst>
                  <a:outerShdw blurRad="38100" dist="38100" dir="2700000" algn="tl">
                    <a:srgbClr val="000000"/>
                  </a:outerShdw>
                </a:effectLst>
              </a:rPr>
              <a:t>Per </a:t>
            </a:r>
            <a:r>
              <a:rPr lang="en-US" sz="2800" kern="0" dirty="0" smtClean="0">
                <a:effectLst>
                  <a:outerShdw blurRad="38100" dist="38100" dir="2700000" algn="tl">
                    <a:srgbClr val="000000"/>
                  </a:outerShdw>
                </a:effectLst>
              </a:rPr>
              <a:t>Capita Income =       </a:t>
            </a:r>
            <a:r>
              <a:rPr lang="en-US" sz="2800" u="sng" kern="0" dirty="0" smtClean="0">
                <a:effectLst>
                  <a:outerShdw blurRad="38100" dist="38100" dir="2700000" algn="tl">
                    <a:srgbClr val="000000"/>
                  </a:outerShdw>
                </a:effectLst>
              </a:rPr>
              <a:t> National Income</a:t>
            </a:r>
            <a:endParaRPr lang="en-US" sz="2800" kern="0" dirty="0" smtClean="0">
              <a:effectLst>
                <a:outerShdw blurRad="38100" dist="38100" dir="2700000" algn="tl">
                  <a:srgbClr val="000000"/>
                </a:outerShdw>
              </a:effectLst>
            </a:endParaRPr>
          </a:p>
          <a:p>
            <a:pPr marL="342900" indent="-342900" algn="ctr">
              <a:lnSpc>
                <a:spcPct val="90000"/>
              </a:lnSpc>
              <a:buClr>
                <a:schemeClr val="hlink"/>
              </a:buClr>
              <a:buSzPct val="80000"/>
              <a:buNone/>
              <a:defRPr/>
            </a:pPr>
            <a:r>
              <a:rPr lang="en-US" sz="2800" kern="0" dirty="0" smtClean="0">
                <a:effectLst>
                  <a:outerShdw blurRad="38100" dist="38100" dir="2700000" algn="tl">
                    <a:srgbClr val="000000"/>
                  </a:outerShdw>
                </a:effectLst>
              </a:rPr>
              <a:t>                                         Total Population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pPr eaLnBrk="1" hangingPunct="1">
              <a:defRPr/>
            </a:pPr>
            <a:r>
              <a:rPr lang="en-US" dirty="0" smtClean="0"/>
              <a:t>Methods of Measuring NI</a:t>
            </a:r>
          </a:p>
        </p:txBody>
      </p:sp>
      <p:sp>
        <p:nvSpPr>
          <p:cNvPr id="28675" name="Rectangle 3"/>
          <p:cNvSpPr>
            <a:spLocks noGrp="1" noChangeArrowheads="1"/>
          </p:cNvSpPr>
          <p:nvPr>
            <p:ph idx="1"/>
          </p:nvPr>
        </p:nvSpPr>
        <p:spPr/>
        <p:txBody>
          <a:bodyPr/>
          <a:lstStyle/>
          <a:p>
            <a:pPr eaLnBrk="1" hangingPunct="1">
              <a:defRPr/>
            </a:pPr>
            <a:endParaRPr lang="en-US" dirty="0" smtClean="0"/>
          </a:p>
          <a:p>
            <a:pPr eaLnBrk="1" hangingPunct="1">
              <a:defRPr/>
            </a:pPr>
            <a:r>
              <a:rPr lang="en-US" dirty="0" smtClean="0"/>
              <a:t>Value </a:t>
            </a:r>
            <a:r>
              <a:rPr lang="en-US" dirty="0" smtClean="0"/>
              <a:t>added method/Product Method</a:t>
            </a:r>
          </a:p>
          <a:p>
            <a:pPr eaLnBrk="1" hangingPunct="1">
              <a:defRPr/>
            </a:pPr>
            <a:r>
              <a:rPr lang="en-US" dirty="0" smtClean="0"/>
              <a:t>Income method</a:t>
            </a:r>
          </a:p>
          <a:p>
            <a:pPr eaLnBrk="1" hangingPunct="1">
              <a:defRPr/>
            </a:pPr>
            <a:r>
              <a:rPr lang="en-US" dirty="0" smtClean="0"/>
              <a:t>Expenditure method</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088"/>
            <a:ext cx="8229600" cy="515112"/>
          </a:xfrm>
        </p:spPr>
        <p:txBody>
          <a:bodyPr>
            <a:normAutofit fontScale="90000"/>
          </a:bodyPr>
          <a:lstStyle/>
          <a:p>
            <a:pPr algn="ctr" eaLnBrk="1" hangingPunct="1">
              <a:defRPr/>
            </a:pPr>
            <a:r>
              <a:rPr lang="en-US" sz="4000" dirty="0" smtClean="0"/>
              <a:t>Steps involved in </a:t>
            </a:r>
            <a:r>
              <a:rPr lang="en-US" sz="4000" dirty="0" smtClean="0"/>
              <a:t>Value</a:t>
            </a:r>
            <a:r>
              <a:rPr lang="en-US" sz="4000" dirty="0" smtClean="0"/>
              <a:t> Added </a:t>
            </a:r>
            <a:r>
              <a:rPr lang="en-US" sz="4000" dirty="0" smtClean="0"/>
              <a:t>Method</a:t>
            </a:r>
          </a:p>
        </p:txBody>
      </p:sp>
      <p:sp>
        <p:nvSpPr>
          <p:cNvPr id="29699" name="Rectangle 3"/>
          <p:cNvSpPr>
            <a:spLocks noGrp="1" noChangeArrowheads="1"/>
          </p:cNvSpPr>
          <p:nvPr>
            <p:ph idx="1"/>
          </p:nvPr>
        </p:nvSpPr>
        <p:spPr>
          <a:xfrm>
            <a:off x="457200" y="1447800"/>
            <a:ext cx="8229600" cy="5181600"/>
          </a:xfrm>
        </p:spPr>
        <p:txBody>
          <a:bodyPr>
            <a:normAutofit lnSpcReduction="10000"/>
          </a:bodyPr>
          <a:lstStyle/>
          <a:p>
            <a:pPr>
              <a:lnSpc>
                <a:spcPct val="90000"/>
              </a:lnSpc>
              <a:defRPr/>
            </a:pPr>
            <a:r>
              <a:rPr lang="en-US" sz="2400" dirty="0" smtClean="0"/>
              <a:t>Value added refers to the addition of value to the raw material (intermediate goods) by a firm, by virtue of its productive activities. It is the contribution of an enterprise to the current flow of goods and services. It is calculated as the difference between value of output and value of intermediate consumption</a:t>
            </a:r>
            <a:r>
              <a:rPr lang="en-US" sz="2400" dirty="0" smtClean="0"/>
              <a:t>.</a:t>
            </a:r>
          </a:p>
          <a:p>
            <a:pPr>
              <a:lnSpc>
                <a:spcPct val="90000"/>
              </a:lnSpc>
              <a:defRPr/>
            </a:pPr>
            <a:r>
              <a:rPr lang="en-US" sz="2400" b="1" dirty="0" smtClean="0"/>
              <a:t>Value Added = Value of Output – Intermediate </a:t>
            </a:r>
            <a:r>
              <a:rPr lang="en-US" sz="2400" b="1" dirty="0" smtClean="0"/>
              <a:t>Consumption</a:t>
            </a:r>
          </a:p>
          <a:p>
            <a:pPr>
              <a:lnSpc>
                <a:spcPct val="90000"/>
              </a:lnSpc>
              <a:defRPr/>
            </a:pPr>
            <a:r>
              <a:rPr lang="en-US" sz="2400" b="1" dirty="0" smtClean="0"/>
              <a:t> Example </a:t>
            </a:r>
            <a:r>
              <a:rPr lang="en-US" sz="2400" b="1" dirty="0" smtClean="0"/>
              <a:t>of Concept of Value Added:</a:t>
            </a:r>
          </a:p>
          <a:p>
            <a:pPr fontAlgn="base">
              <a:buNone/>
            </a:pPr>
            <a:r>
              <a:rPr lang="en-US" sz="2400" dirty="0" smtClean="0"/>
              <a:t>    Suppose </a:t>
            </a:r>
            <a:r>
              <a:rPr lang="en-US" sz="2400" dirty="0" smtClean="0"/>
              <a:t>a baker needs only flour to produce bread. He purchases flour as inputs </a:t>
            </a:r>
            <a:r>
              <a:rPr lang="en-US" sz="2400" dirty="0" smtClean="0"/>
              <a:t>worth Rs.500 </a:t>
            </a:r>
            <a:r>
              <a:rPr lang="en-US" sz="2400" dirty="0" smtClean="0"/>
              <a:t>from the miller and then by virtue of its productive activities, converts the flour into bread and sells the bread for Rs. </a:t>
            </a:r>
            <a:r>
              <a:rPr lang="en-US" sz="2400" dirty="0" smtClean="0"/>
              <a:t>700.</a:t>
            </a:r>
          </a:p>
          <a:p>
            <a:pPr fontAlgn="base">
              <a:buNone/>
            </a:pPr>
            <a:r>
              <a:rPr lang="en-US" sz="2400" dirty="0" smtClean="0"/>
              <a:t>	</a:t>
            </a:r>
            <a:r>
              <a:rPr lang="en-US" sz="2400" dirty="0" smtClean="0"/>
              <a:t>The </a:t>
            </a:r>
            <a:r>
              <a:rPr lang="en-US" sz="2400" dirty="0" smtClean="0"/>
              <a:t>baker has added a value of Rs. 200 to the total flow of final goods and services in the economy.</a:t>
            </a:r>
            <a:endParaRPr lang="en-US" sz="2400" dirty="0" smtClean="0"/>
          </a:p>
          <a:p>
            <a:pPr fontAlgn="base">
              <a:buNone/>
            </a:pPr>
            <a:endParaRPr lang="en-US" sz="2400" dirty="0" smtClean="0"/>
          </a:p>
          <a:p>
            <a:pPr>
              <a:lnSpc>
                <a:spcPct val="90000"/>
              </a:lnSpc>
              <a:defRPr/>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088"/>
            <a:ext cx="8229600" cy="515112"/>
          </a:xfrm>
        </p:spPr>
        <p:txBody>
          <a:bodyPr>
            <a:normAutofit fontScale="90000"/>
          </a:bodyPr>
          <a:lstStyle/>
          <a:p>
            <a:pPr algn="ctr" eaLnBrk="1" hangingPunct="1">
              <a:defRPr/>
            </a:pPr>
            <a:r>
              <a:rPr lang="en-US" sz="4000" dirty="0" smtClean="0"/>
              <a:t>Steps involved in </a:t>
            </a:r>
            <a:r>
              <a:rPr lang="en-US" sz="4000" dirty="0" smtClean="0"/>
              <a:t>Value</a:t>
            </a:r>
            <a:r>
              <a:rPr lang="en-US" sz="4000" dirty="0" smtClean="0"/>
              <a:t> Added </a:t>
            </a:r>
            <a:r>
              <a:rPr lang="en-US" sz="4000" dirty="0" smtClean="0"/>
              <a:t>Method</a:t>
            </a:r>
          </a:p>
        </p:txBody>
      </p:sp>
      <p:sp>
        <p:nvSpPr>
          <p:cNvPr id="29699" name="Rectangle 3"/>
          <p:cNvSpPr>
            <a:spLocks noGrp="1" noChangeArrowheads="1"/>
          </p:cNvSpPr>
          <p:nvPr>
            <p:ph idx="1"/>
          </p:nvPr>
        </p:nvSpPr>
        <p:spPr>
          <a:xfrm>
            <a:off x="457200" y="1447800"/>
            <a:ext cx="8229600" cy="5181600"/>
          </a:xfrm>
        </p:spPr>
        <p:txBody>
          <a:bodyPr>
            <a:normAutofit/>
          </a:bodyPr>
          <a:lstStyle/>
          <a:p>
            <a:pPr fontAlgn="base">
              <a:buNone/>
            </a:pPr>
            <a:r>
              <a:rPr lang="en-US" sz="2400" b="1" dirty="0" smtClean="0">
                <a:latin typeface="+mj-lt"/>
              </a:rPr>
              <a:t>Steps </a:t>
            </a:r>
            <a:r>
              <a:rPr lang="en-US" sz="2400" b="1" dirty="0" smtClean="0">
                <a:latin typeface="+mj-lt"/>
              </a:rPr>
              <a:t>of Value Added Method</a:t>
            </a:r>
            <a:r>
              <a:rPr lang="en-US" sz="2400" b="1" dirty="0" smtClean="0">
                <a:latin typeface="+mj-lt"/>
              </a:rPr>
              <a:t>:</a:t>
            </a:r>
          </a:p>
          <a:p>
            <a:pPr fontAlgn="base"/>
            <a:r>
              <a:rPr lang="en-US" sz="2400" dirty="0" smtClean="0">
                <a:latin typeface="+mj-lt"/>
              </a:rPr>
              <a:t>The first step is to identify and classify all the producing enterprises of an economy into primary, secondary and tertiary sectors</a:t>
            </a:r>
            <a:r>
              <a:rPr lang="en-US" sz="2400" dirty="0" smtClean="0">
                <a:latin typeface="+mj-lt"/>
              </a:rPr>
              <a:t>.</a:t>
            </a:r>
          </a:p>
          <a:p>
            <a:pPr fontAlgn="base"/>
            <a:r>
              <a:rPr lang="en-US" sz="2400" dirty="0" smtClean="0">
                <a:latin typeface="+mj-lt"/>
              </a:rPr>
              <a:t>In the second step, Gross Value Added at Market Price (GVA</a:t>
            </a:r>
            <a:r>
              <a:rPr lang="en-US" sz="2400" baseline="-25000" dirty="0" smtClean="0">
                <a:latin typeface="+mj-lt"/>
              </a:rPr>
              <a:t>MP</a:t>
            </a:r>
            <a:r>
              <a:rPr lang="en-US" sz="2400" dirty="0" smtClean="0">
                <a:latin typeface="+mj-lt"/>
              </a:rPr>
              <a:t>) of each sector is </a:t>
            </a:r>
            <a:r>
              <a:rPr lang="en-US" sz="2400" dirty="0" smtClean="0">
                <a:latin typeface="+mj-lt"/>
              </a:rPr>
              <a:t>calculated. </a:t>
            </a:r>
            <a:endParaRPr lang="en-US" sz="2400" dirty="0" smtClean="0">
              <a:latin typeface="+mj-lt"/>
            </a:endParaRPr>
          </a:p>
          <a:p>
            <a:pPr fontAlgn="base"/>
            <a:r>
              <a:rPr lang="en-US" sz="2400" dirty="0" smtClean="0">
                <a:latin typeface="+mj-lt"/>
              </a:rPr>
              <a:t> Total </a:t>
            </a:r>
            <a:r>
              <a:rPr lang="en-US" sz="2400" dirty="0" smtClean="0">
                <a:latin typeface="+mj-lt"/>
              </a:rPr>
              <a:t>of GVA</a:t>
            </a:r>
            <a:r>
              <a:rPr lang="en-US" sz="2400" baseline="-25000" dirty="0" smtClean="0">
                <a:latin typeface="+mj-lt"/>
              </a:rPr>
              <a:t>MP</a:t>
            </a:r>
            <a:r>
              <a:rPr lang="en-US" sz="2400" dirty="0" smtClean="0">
                <a:latin typeface="+mj-lt"/>
              </a:rPr>
              <a:t> of all sectors give GDP</a:t>
            </a:r>
            <a:r>
              <a:rPr lang="en-US" sz="2400" baseline="-25000" dirty="0" smtClean="0">
                <a:latin typeface="+mj-lt"/>
              </a:rPr>
              <a:t>MP</a:t>
            </a:r>
            <a:r>
              <a:rPr lang="en-US" sz="2400" dirty="0" smtClean="0">
                <a:latin typeface="+mj-lt"/>
              </a:rPr>
              <a:t>,.</a:t>
            </a:r>
          </a:p>
          <a:p>
            <a:pPr fontAlgn="base"/>
            <a:endParaRPr lang="en-US" sz="2400" b="1" dirty="0" smtClean="0">
              <a:latin typeface="+mj-lt"/>
            </a:endParaRPr>
          </a:p>
          <a:p>
            <a:pPr fontAlgn="base">
              <a:buNone/>
            </a:pPr>
            <a:r>
              <a:rPr lang="en-US" sz="2400" dirty="0" smtClean="0">
                <a:latin typeface="+mj-lt"/>
              </a:rPr>
              <a:t>                       GDP</a:t>
            </a:r>
            <a:r>
              <a:rPr lang="en-US" sz="2400" baseline="-25000" dirty="0" smtClean="0">
                <a:latin typeface="+mj-lt"/>
              </a:rPr>
              <a:t>MP</a:t>
            </a:r>
            <a:r>
              <a:rPr lang="en-US" sz="2400" dirty="0" smtClean="0">
                <a:latin typeface="+mj-lt"/>
              </a:rPr>
              <a:t>.</a:t>
            </a:r>
            <a:r>
              <a:rPr lang="en-US" sz="2400" baseline="-25000" dirty="0" smtClean="0">
                <a:latin typeface="+mj-lt"/>
              </a:rPr>
              <a:t>  </a:t>
            </a:r>
            <a:r>
              <a:rPr lang="en-US" sz="2400" dirty="0" smtClean="0">
                <a:latin typeface="+mj-lt"/>
              </a:rPr>
              <a:t>= </a:t>
            </a:r>
            <a:r>
              <a:rPr lang="en-US" sz="2400" dirty="0" smtClean="0">
                <a:latin typeface="+mj-lt"/>
              </a:rPr>
              <a:t> </a:t>
            </a:r>
            <a:r>
              <a:rPr lang="en-US" sz="2400" dirty="0" smtClean="0">
                <a:latin typeface="+mj-lt"/>
              </a:rPr>
              <a:t>∑</a:t>
            </a:r>
            <a:r>
              <a:rPr lang="en-US" sz="2400" dirty="0" smtClean="0">
                <a:latin typeface="+mj-lt"/>
              </a:rPr>
              <a:t>GVA</a:t>
            </a:r>
            <a:r>
              <a:rPr lang="en-US" sz="2400" baseline="-25000" dirty="0" smtClean="0">
                <a:latin typeface="+mj-lt"/>
              </a:rPr>
              <a:t>MP</a:t>
            </a:r>
            <a:endParaRPr lang="en-US" sz="2400" b="1" dirty="0" smtClean="0">
              <a:latin typeface="+mj-lt"/>
            </a:endParaRPr>
          </a:p>
          <a:p>
            <a:pPr fontAlgn="base">
              <a:buNone/>
            </a:pPr>
            <a:endParaRPr lang="en-US" sz="2400" dirty="0" smtClean="0"/>
          </a:p>
          <a:p>
            <a:pPr>
              <a:lnSpc>
                <a:spcPct val="90000"/>
              </a:lnSpc>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088"/>
            <a:ext cx="8229600" cy="515112"/>
          </a:xfrm>
        </p:spPr>
        <p:txBody>
          <a:bodyPr>
            <a:normAutofit fontScale="90000"/>
          </a:bodyPr>
          <a:lstStyle/>
          <a:p>
            <a:pPr algn="ctr">
              <a:defRPr/>
            </a:pPr>
            <a:r>
              <a:rPr lang="en-US" sz="4000" dirty="0" smtClean="0"/>
              <a:t>Steps involved in Income Method</a:t>
            </a:r>
            <a:endParaRPr lang="en-US" sz="4000" dirty="0" smtClean="0"/>
          </a:p>
        </p:txBody>
      </p:sp>
      <p:sp>
        <p:nvSpPr>
          <p:cNvPr id="29699" name="Rectangle 3"/>
          <p:cNvSpPr>
            <a:spLocks noGrp="1" noChangeArrowheads="1"/>
          </p:cNvSpPr>
          <p:nvPr>
            <p:ph idx="1"/>
          </p:nvPr>
        </p:nvSpPr>
        <p:spPr>
          <a:xfrm>
            <a:off x="457200" y="2286000"/>
            <a:ext cx="8229600" cy="4343400"/>
          </a:xfrm>
        </p:spPr>
        <p:txBody>
          <a:bodyPr>
            <a:normAutofit/>
          </a:bodyPr>
          <a:lstStyle/>
          <a:p>
            <a:pPr fontAlgn="base">
              <a:buNone/>
            </a:pPr>
            <a:endParaRPr lang="en-US" sz="2400" b="1" dirty="0" smtClean="0"/>
          </a:p>
          <a:p>
            <a:pPr fontAlgn="base">
              <a:buNone/>
            </a:pPr>
            <a:endParaRPr lang="en-US" sz="2400" dirty="0" smtClean="0"/>
          </a:p>
          <a:p>
            <a:pPr>
              <a:lnSpc>
                <a:spcPct val="90000"/>
              </a:lnSpc>
              <a:defRPr/>
            </a:pPr>
            <a:endParaRPr lang="en-US" sz="2400" dirty="0" smtClean="0"/>
          </a:p>
        </p:txBody>
      </p:sp>
      <p:sp>
        <p:nvSpPr>
          <p:cNvPr id="4" name="TextBox 3"/>
          <p:cNvSpPr txBox="1"/>
          <p:nvPr/>
        </p:nvSpPr>
        <p:spPr>
          <a:xfrm>
            <a:off x="762000" y="1524000"/>
            <a:ext cx="7315200" cy="830997"/>
          </a:xfrm>
          <a:prstGeom prst="rect">
            <a:avLst/>
          </a:prstGeom>
          <a:noFill/>
        </p:spPr>
        <p:txBody>
          <a:bodyPr wrap="square" rtlCol="0">
            <a:spAutoFit/>
          </a:bodyPr>
          <a:lstStyle/>
          <a:p>
            <a:pPr>
              <a:buFont typeface="Arial" charset="0"/>
              <a:buChar char="•"/>
            </a:pPr>
            <a:r>
              <a:rPr lang="en-US" sz="2400" b="1" dirty="0" smtClean="0">
                <a:latin typeface="+mj-lt"/>
              </a:rPr>
              <a:t>Identifying the producing units</a:t>
            </a:r>
          </a:p>
          <a:p>
            <a:pPr>
              <a:buFont typeface="Arial" charset="0"/>
              <a:buChar char="•"/>
            </a:pPr>
            <a:r>
              <a:rPr lang="en-US" sz="2400" b="1" dirty="0" smtClean="0">
                <a:latin typeface="+mj-lt"/>
              </a:rPr>
              <a:t>Classifying the factor income</a:t>
            </a:r>
            <a:endParaRPr lang="en-US" sz="2400" b="1" dirty="0">
              <a:latin typeface="+mj-lt"/>
            </a:endParaRPr>
          </a:p>
        </p:txBody>
      </p:sp>
      <p:graphicFrame>
        <p:nvGraphicFramePr>
          <p:cNvPr id="6" name="Table 5"/>
          <p:cNvGraphicFramePr>
            <a:graphicFrameLocks noGrp="1"/>
          </p:cNvGraphicFramePr>
          <p:nvPr/>
        </p:nvGraphicFramePr>
        <p:xfrm>
          <a:off x="990600" y="2438400"/>
          <a:ext cx="6934200" cy="3581400"/>
        </p:xfrm>
        <a:graphic>
          <a:graphicData uri="http://schemas.openxmlformats.org/drawingml/2006/table">
            <a:tbl>
              <a:tblPr firstRow="1" bandRow="1">
                <a:tableStyleId>{073A0DAA-6AF3-43AB-8588-CEC1D06C72B9}</a:tableStyleId>
              </a:tblPr>
              <a:tblGrid>
                <a:gridCol w="2252884"/>
                <a:gridCol w="2340658"/>
                <a:gridCol w="2340658"/>
              </a:tblGrid>
              <a:tr h="716280">
                <a:tc>
                  <a:txBody>
                    <a:bodyPr/>
                    <a:lstStyle/>
                    <a:p>
                      <a:r>
                        <a:rPr lang="en-US" sz="2000" dirty="0" smtClean="0">
                          <a:latin typeface="+mj-lt"/>
                        </a:rPr>
                        <a:t>Compensation of Employees</a:t>
                      </a:r>
                      <a:endParaRPr lang="en-US" sz="2000" dirty="0">
                        <a:latin typeface="+mj-lt"/>
                      </a:endParaRPr>
                    </a:p>
                  </a:txBody>
                  <a:tcPr/>
                </a:tc>
                <a:tc>
                  <a:txBody>
                    <a:bodyPr/>
                    <a:lstStyle/>
                    <a:p>
                      <a:r>
                        <a:rPr lang="en-US" sz="2000" dirty="0" smtClean="0">
                          <a:latin typeface="+mj-lt"/>
                        </a:rPr>
                        <a:t>Operating Surplus</a:t>
                      </a:r>
                      <a:endParaRPr lang="en-US" sz="2000" dirty="0">
                        <a:latin typeface="+mj-lt"/>
                      </a:endParaRPr>
                    </a:p>
                  </a:txBody>
                  <a:tcPr/>
                </a:tc>
                <a:tc>
                  <a:txBody>
                    <a:bodyPr/>
                    <a:lstStyle/>
                    <a:p>
                      <a:r>
                        <a:rPr lang="en-US" sz="2000" dirty="0" smtClean="0">
                          <a:latin typeface="+mj-lt"/>
                        </a:rPr>
                        <a:t>Mixed Income of the Self Employed</a:t>
                      </a:r>
                      <a:endParaRPr lang="en-US" sz="2000" dirty="0">
                        <a:latin typeface="+mj-lt"/>
                      </a:endParaRPr>
                    </a:p>
                  </a:txBody>
                  <a:tcPr/>
                </a:tc>
              </a:tr>
              <a:tr h="2865120">
                <a:tc>
                  <a:txBody>
                    <a:bodyPr/>
                    <a:lstStyle/>
                    <a:p>
                      <a:r>
                        <a:rPr lang="en-US" sz="2000" dirty="0" smtClean="0">
                          <a:latin typeface="+mj-lt"/>
                        </a:rPr>
                        <a:t>1.Wages &amp; Salaries in Cash</a:t>
                      </a:r>
                    </a:p>
                    <a:p>
                      <a:endParaRPr lang="en-US" sz="2000" dirty="0" smtClean="0">
                        <a:latin typeface="+mj-lt"/>
                      </a:endParaRPr>
                    </a:p>
                    <a:p>
                      <a:r>
                        <a:rPr lang="en-US" sz="2000" dirty="0" smtClean="0">
                          <a:latin typeface="+mj-lt"/>
                        </a:rPr>
                        <a:t>2. Compensation</a:t>
                      </a:r>
                    </a:p>
                    <a:p>
                      <a:endParaRPr lang="en-US" sz="2000" dirty="0" smtClean="0">
                        <a:latin typeface="+mj-lt"/>
                      </a:endParaRPr>
                    </a:p>
                    <a:p>
                      <a:r>
                        <a:rPr lang="en-US" sz="2000" dirty="0" smtClean="0">
                          <a:latin typeface="+mj-lt"/>
                        </a:rPr>
                        <a:t>3.</a:t>
                      </a:r>
                      <a:r>
                        <a:rPr lang="en-US" sz="2000" baseline="0" dirty="0" smtClean="0">
                          <a:latin typeface="+mj-lt"/>
                        </a:rPr>
                        <a:t> Private Pension</a:t>
                      </a:r>
                      <a:endParaRPr lang="en-US" sz="2000" dirty="0">
                        <a:latin typeface="+mj-lt"/>
                      </a:endParaRPr>
                    </a:p>
                  </a:txBody>
                  <a:tcPr/>
                </a:tc>
                <a:tc>
                  <a:txBody>
                    <a:bodyPr/>
                    <a:lstStyle/>
                    <a:p>
                      <a:pPr marL="342900" indent="-342900">
                        <a:buAutoNum type="arabicPeriod"/>
                      </a:pPr>
                      <a:r>
                        <a:rPr lang="en-US" sz="2000" dirty="0" smtClean="0">
                          <a:latin typeface="+mj-lt"/>
                        </a:rPr>
                        <a:t>Income from property</a:t>
                      </a:r>
                    </a:p>
                    <a:p>
                      <a:pPr marL="342900" indent="-342900">
                        <a:buNone/>
                      </a:pPr>
                      <a:r>
                        <a:rPr lang="en-US" sz="2000" dirty="0" smtClean="0">
                          <a:latin typeface="+mj-lt"/>
                        </a:rPr>
                        <a:t>(Rent</a:t>
                      </a:r>
                      <a:r>
                        <a:rPr lang="en-US" sz="2000" baseline="0" dirty="0" smtClean="0">
                          <a:latin typeface="+mj-lt"/>
                        </a:rPr>
                        <a:t> , Interest, Royalty)</a:t>
                      </a:r>
                    </a:p>
                    <a:p>
                      <a:pPr marL="342900" indent="-342900">
                        <a:buNone/>
                      </a:pPr>
                      <a:endParaRPr lang="en-US" sz="2000" baseline="0" dirty="0" smtClean="0">
                        <a:latin typeface="+mj-lt"/>
                      </a:endParaRPr>
                    </a:p>
                    <a:p>
                      <a:pPr marL="342900" indent="-342900">
                        <a:buNone/>
                      </a:pPr>
                      <a:r>
                        <a:rPr lang="en-US" sz="2000" baseline="0" dirty="0" smtClean="0">
                          <a:latin typeface="+mj-lt"/>
                        </a:rPr>
                        <a:t>2. Income from Entrepreneur---ship (Profits)</a:t>
                      </a:r>
                    </a:p>
                    <a:p>
                      <a:pPr marL="342900" indent="-342900">
                        <a:buNone/>
                      </a:pPr>
                      <a:endParaRPr lang="en-US" sz="2000" dirty="0">
                        <a:latin typeface="+mj-lt"/>
                      </a:endParaRPr>
                    </a:p>
                  </a:txBody>
                  <a:tcPr/>
                </a:tc>
                <a:tc>
                  <a:txBody>
                    <a:bodyPr/>
                    <a:lstStyle/>
                    <a:p>
                      <a:r>
                        <a:rPr lang="en-US" sz="2000" dirty="0" smtClean="0">
                          <a:latin typeface="+mj-lt"/>
                        </a:rPr>
                        <a:t>1. Profession of Doctors, Lawyers</a:t>
                      </a:r>
                      <a:endParaRPr lang="en-US" sz="20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09600" y="457200"/>
            <a:ext cx="7696200" cy="914400"/>
          </a:xfrm>
          <a:prstGeom prst="rect">
            <a:avLst/>
          </a:prstGeom>
        </p:spPr>
        <p:txBody>
          <a:bodyPr/>
          <a:lstStyle/>
          <a:p>
            <a:pPr algn="ctr" eaLnBrk="1" hangingPunct="1">
              <a:defRPr/>
            </a:pPr>
            <a:r>
              <a:rPr lang="en-US" sz="3200" kern="0" dirty="0">
                <a:solidFill>
                  <a:schemeClr val="tx2"/>
                </a:solidFill>
                <a:effectLst>
                  <a:outerShdw blurRad="38100" dist="38100" dir="2700000" algn="tl">
                    <a:srgbClr val="000000"/>
                  </a:outerShdw>
                </a:effectLst>
                <a:latin typeface="+mj-lt"/>
                <a:ea typeface="+mj-ea"/>
                <a:cs typeface="+mj-cs"/>
              </a:rPr>
              <a:t>Steps involved in Expenditure Method</a:t>
            </a:r>
            <a:br>
              <a:rPr lang="en-US" sz="3200" kern="0" dirty="0">
                <a:solidFill>
                  <a:schemeClr val="tx2"/>
                </a:solidFill>
                <a:effectLst>
                  <a:outerShdw blurRad="38100" dist="38100" dir="2700000" algn="tl">
                    <a:srgbClr val="000000"/>
                  </a:outerShdw>
                </a:effectLst>
                <a:latin typeface="+mj-lt"/>
                <a:ea typeface="+mj-ea"/>
                <a:cs typeface="+mj-cs"/>
              </a:rPr>
            </a:br>
            <a:endParaRPr lang="en-US" sz="3200" kern="0" dirty="0">
              <a:solidFill>
                <a:schemeClr val="tx2"/>
              </a:solidFill>
              <a:effectLst>
                <a:outerShdw blurRad="38100" dist="38100" dir="2700000" algn="tl">
                  <a:srgbClr val="000000"/>
                </a:outerShdw>
              </a:effectLst>
              <a:latin typeface="+mj-lt"/>
              <a:ea typeface="+mj-ea"/>
              <a:cs typeface="+mj-cs"/>
            </a:endParaRPr>
          </a:p>
        </p:txBody>
      </p:sp>
      <p:sp>
        <p:nvSpPr>
          <p:cNvPr id="4" name="Rectangle 2"/>
          <p:cNvSpPr txBox="1">
            <a:spLocks noChangeArrowheads="1"/>
          </p:cNvSpPr>
          <p:nvPr/>
        </p:nvSpPr>
        <p:spPr bwMode="auto">
          <a:xfrm>
            <a:off x="762000" y="1401763"/>
            <a:ext cx="7696200" cy="914400"/>
          </a:xfrm>
          <a:prstGeom prst="rect">
            <a:avLst/>
          </a:prstGeom>
          <a:noFill/>
          <a:ln w="9525">
            <a:noFill/>
            <a:miter lim="800000"/>
            <a:headEnd/>
            <a:tailEnd/>
          </a:ln>
          <a:effectLst/>
        </p:spPr>
        <p:txBody>
          <a:bodyPr/>
          <a:lstStyle/>
          <a:p>
            <a:pPr eaLnBrk="1" hangingPunct="1">
              <a:defRPr/>
            </a:pPr>
            <a:endParaRPr lang="en-US" sz="3200" kern="0" cap="all" dirty="0">
              <a:solidFill>
                <a:schemeClr val="tx2"/>
              </a:solidFill>
              <a:effectLst>
                <a:outerShdw blurRad="38100" dist="38100" dir="2700000" algn="tl">
                  <a:srgbClr val="000000"/>
                </a:outerShdw>
              </a:effectLst>
              <a:latin typeface="+mj-lt"/>
              <a:ea typeface="+mj-ea"/>
              <a:cs typeface="+mj-cs"/>
            </a:endParaRPr>
          </a:p>
        </p:txBody>
      </p:sp>
      <p:sp>
        <p:nvSpPr>
          <p:cNvPr id="7" name="Content Placeholder 6"/>
          <p:cNvSpPr>
            <a:spLocks noGrp="1"/>
          </p:cNvSpPr>
          <p:nvPr>
            <p:ph idx="1"/>
          </p:nvPr>
        </p:nvSpPr>
        <p:spPr>
          <a:xfrm>
            <a:off x="533400" y="1219200"/>
            <a:ext cx="8229600" cy="5105400"/>
          </a:xfrm>
        </p:spPr>
        <p:txBody>
          <a:bodyPr/>
          <a:lstStyle/>
          <a:p>
            <a:pPr>
              <a:defRPr/>
            </a:pPr>
            <a:r>
              <a:rPr lang="en-US" sz="2400" dirty="0" smtClean="0">
                <a:latin typeface="+mj-lt"/>
              </a:rPr>
              <a:t>To identify economic units incurring final expenditure.</a:t>
            </a:r>
          </a:p>
          <a:p>
            <a:pPr>
              <a:defRPr/>
            </a:pPr>
            <a:r>
              <a:rPr lang="en-US" sz="2400" dirty="0" smtClean="0">
                <a:latin typeface="+mj-lt"/>
              </a:rPr>
              <a:t>Classification of final expenditure.</a:t>
            </a:r>
          </a:p>
          <a:p>
            <a:pPr>
              <a:defRPr/>
            </a:pPr>
            <a:r>
              <a:rPr lang="en-US" sz="2400" i="1" dirty="0" smtClean="0">
                <a:latin typeface="+mj-lt"/>
              </a:rPr>
              <a:t>Private final consumption expenditure</a:t>
            </a:r>
          </a:p>
          <a:p>
            <a:pPr>
              <a:defRPr/>
            </a:pPr>
            <a:r>
              <a:rPr lang="en-US" sz="2400" i="1" dirty="0" smtClean="0">
                <a:latin typeface="+mj-lt"/>
              </a:rPr>
              <a:t>Govt. final consumption expenditure</a:t>
            </a:r>
          </a:p>
          <a:p>
            <a:pPr>
              <a:defRPr/>
            </a:pPr>
            <a:r>
              <a:rPr lang="en-US" sz="2400" i="1" dirty="0" smtClean="0">
                <a:latin typeface="+mj-lt"/>
              </a:rPr>
              <a:t>Gross fixed capital formation</a:t>
            </a:r>
          </a:p>
          <a:p>
            <a:pPr>
              <a:defRPr/>
            </a:pPr>
            <a:r>
              <a:rPr lang="en-US" sz="2400" i="1" dirty="0" smtClean="0">
                <a:latin typeface="+mj-lt"/>
              </a:rPr>
              <a:t>Change in stocks</a:t>
            </a:r>
          </a:p>
          <a:p>
            <a:pPr>
              <a:defRPr/>
            </a:pPr>
            <a:r>
              <a:rPr lang="en-US" sz="2400" i="1" dirty="0" smtClean="0">
                <a:latin typeface="+mj-lt"/>
              </a:rPr>
              <a:t>Net </a:t>
            </a:r>
            <a:r>
              <a:rPr lang="en-US" sz="2400" i="1" dirty="0" smtClean="0">
                <a:latin typeface="+mj-lt"/>
              </a:rPr>
              <a:t>Exports</a:t>
            </a:r>
          </a:p>
          <a:p>
            <a:pPr>
              <a:defRPr/>
            </a:pPr>
            <a:endParaRPr lang="en-US" sz="1600" i="1" dirty="0" smtClean="0"/>
          </a:p>
          <a:p>
            <a:pPr>
              <a:defRPr/>
            </a:pPr>
            <a:r>
              <a:rPr lang="en-US" sz="2400" dirty="0" smtClean="0">
                <a:latin typeface="+mj-lt"/>
              </a:rPr>
              <a:t>GDP</a:t>
            </a:r>
            <a:r>
              <a:rPr lang="en-US" sz="1100" dirty="0" smtClean="0">
                <a:latin typeface="+mj-lt"/>
              </a:rPr>
              <a:t>MP</a:t>
            </a:r>
            <a:r>
              <a:rPr lang="en-US" sz="2400" dirty="0" smtClean="0">
                <a:latin typeface="+mj-lt"/>
              </a:rPr>
              <a:t> = PFCE + GFFCE + GFCF + Change in Stocks + Net Exports</a:t>
            </a:r>
          </a:p>
          <a:p>
            <a:pPr>
              <a:defRPr/>
            </a:pPr>
            <a:endParaRPr lang="en-US" sz="2400" dirty="0" smtClean="0"/>
          </a:p>
          <a:p>
            <a:pPr>
              <a:defRPr/>
            </a:pPr>
            <a:endParaRPr lang="en-US" sz="2400" dirty="0" smtClean="0"/>
          </a:p>
          <a:p>
            <a:pPr>
              <a:defRPr/>
            </a:pPr>
            <a:endParaRPr lang="en-US" sz="2400" dirty="0" smtClean="0"/>
          </a:p>
          <a:p>
            <a:pPr>
              <a:defRPr/>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ChangeArrowheads="1"/>
          </p:cNvSpPr>
          <p:nvPr/>
        </p:nvSpPr>
        <p:spPr bwMode="auto">
          <a:xfrm>
            <a:off x="381000" y="1981200"/>
            <a:ext cx="8229600" cy="2743200"/>
          </a:xfrm>
          <a:prstGeom prst="rect">
            <a:avLst/>
          </a:prstGeom>
          <a:noFill/>
          <a:ln w="9525">
            <a:noFill/>
            <a:miter lim="800000"/>
            <a:headEnd/>
            <a:tailEnd/>
          </a:ln>
        </p:spPr>
        <p:txBody>
          <a:bodyPr/>
          <a:lstStyle/>
          <a:p>
            <a:pPr marL="342900" indent="-342900" algn="ctr" eaLnBrk="1" hangingPunct="1">
              <a:lnSpc>
                <a:spcPct val="90000"/>
              </a:lnSpc>
              <a:spcBef>
                <a:spcPct val="20000"/>
              </a:spcBef>
              <a:buClr>
                <a:schemeClr val="hlink"/>
              </a:buClr>
              <a:buSzPct val="80000"/>
              <a:defRPr/>
            </a:pPr>
            <a:endParaRPr lang="en-US" sz="4800" kern="0" dirty="0" smtClean="0">
              <a:latin typeface="+mj-lt"/>
            </a:endParaRPr>
          </a:p>
          <a:p>
            <a:pPr marL="342900" indent="-342900" algn="ctr" eaLnBrk="1" hangingPunct="1">
              <a:lnSpc>
                <a:spcPct val="90000"/>
              </a:lnSpc>
              <a:spcBef>
                <a:spcPct val="20000"/>
              </a:spcBef>
              <a:buClr>
                <a:schemeClr val="hlink"/>
              </a:buClr>
              <a:buSzPct val="80000"/>
              <a:defRPr/>
            </a:pPr>
            <a:r>
              <a:rPr lang="en-US" sz="4800" kern="0" dirty="0" smtClean="0">
                <a:latin typeface="+mj-lt"/>
              </a:rPr>
              <a:t>Thank You</a:t>
            </a:r>
            <a:endParaRPr lang="en-US" sz="4800" kern="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National Income </a:t>
            </a:r>
            <a:endParaRPr lang="en-US" dirty="0"/>
          </a:p>
        </p:txBody>
      </p:sp>
      <p:sp>
        <p:nvSpPr>
          <p:cNvPr id="3" name="Content Placeholder 2"/>
          <p:cNvSpPr>
            <a:spLocks noGrp="1"/>
          </p:cNvSpPr>
          <p:nvPr>
            <p:ph idx="1"/>
          </p:nvPr>
        </p:nvSpPr>
        <p:spPr/>
        <p:txBody>
          <a:bodyPr/>
          <a:lstStyle/>
          <a:p>
            <a:pPr>
              <a:defRPr/>
            </a:pPr>
            <a:r>
              <a:rPr lang="en-US" sz="2400" dirty="0" smtClean="0"/>
              <a:t>Is defined as total market value of all final goods &amp; services produced by residents of a country while working both within or outside the domestic territory in an accounting year.</a:t>
            </a:r>
          </a:p>
          <a:p>
            <a:pPr>
              <a:defRPr/>
            </a:pPr>
            <a:r>
              <a:rPr lang="en-US" sz="2400" dirty="0" smtClean="0"/>
              <a:t>NI is expressed in monetary terms.</a:t>
            </a:r>
          </a:p>
          <a:p>
            <a:pPr>
              <a:defRPr/>
            </a:pPr>
            <a:r>
              <a:rPr lang="en-US" sz="2400" dirty="0" smtClean="0"/>
              <a:t>It includes only the value of final goods &amp; services.</a:t>
            </a:r>
          </a:p>
          <a:p>
            <a:pPr>
              <a:defRPr/>
            </a:pPr>
            <a:r>
              <a:rPr lang="en-US" sz="2400" dirty="0" smtClean="0"/>
              <a:t>NI Is expressed over 1 financial year.</a:t>
            </a:r>
          </a:p>
          <a:p>
            <a:pPr>
              <a:defRPr/>
            </a:pPr>
            <a:r>
              <a:rPr lang="en-US" sz="2400" dirty="0" smtClean="0"/>
              <a:t>Only economic goods and services are included.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National Income -</a:t>
            </a:r>
            <a:r>
              <a:rPr lang="en-US" sz="4000" dirty="0" smtClean="0"/>
              <a:t>Excluded Items</a:t>
            </a:r>
            <a:endParaRPr lang="en-US" sz="4000" dirty="0"/>
          </a:p>
        </p:txBody>
      </p:sp>
      <p:sp>
        <p:nvSpPr>
          <p:cNvPr id="3" name="Content Placeholder 2"/>
          <p:cNvSpPr>
            <a:spLocks noGrp="1"/>
          </p:cNvSpPr>
          <p:nvPr>
            <p:ph idx="1"/>
          </p:nvPr>
        </p:nvSpPr>
        <p:spPr/>
        <p:txBody>
          <a:bodyPr/>
          <a:lstStyle/>
          <a:p>
            <a:pPr>
              <a:defRPr/>
            </a:pPr>
            <a:r>
              <a:rPr lang="en-US" sz="2400" dirty="0" smtClean="0"/>
              <a:t>It excludes income from illegal activities – smuggling, black marketing, gambling etc.,</a:t>
            </a:r>
          </a:p>
          <a:p>
            <a:pPr>
              <a:defRPr/>
            </a:pPr>
            <a:r>
              <a:rPr lang="en-US" sz="2400" dirty="0" smtClean="0"/>
              <a:t>It does not includes transfer payments – old age pension, scholarship to students etc.,</a:t>
            </a:r>
          </a:p>
          <a:p>
            <a:pPr>
              <a:defRPr/>
            </a:pPr>
            <a:r>
              <a:rPr lang="en-US" sz="2400" dirty="0" smtClean="0"/>
              <a:t>Transfer payment are those earning for which no contribution is made to the flow of goods &amp; services</a:t>
            </a:r>
          </a:p>
          <a:p>
            <a:pPr>
              <a:defRPr/>
            </a:pPr>
            <a:r>
              <a:rPr lang="en-US" sz="2400" dirty="0" smtClean="0"/>
              <a:t>T.P are received without doing or producing any commodity or services. </a:t>
            </a:r>
          </a:p>
          <a:p>
            <a:pPr>
              <a:defRPr/>
            </a:pPr>
            <a:r>
              <a:rPr lang="en-US" sz="2400" dirty="0" smtClean="0"/>
              <a:t>NI excludes sale &amp; purchase of second hand goods.</a:t>
            </a:r>
          </a:p>
          <a:p>
            <a:pPr>
              <a:buFont typeface="Wingdings" pitchFamily="2" charset="2"/>
              <a:buNone/>
              <a:defRPr/>
            </a:pPr>
            <a:endParaRPr lang="en-US" sz="2400" dirty="0" smtClean="0"/>
          </a:p>
          <a:p>
            <a:pPr>
              <a:buFont typeface="Wingdings" pitchFamily="2" charset="2"/>
              <a:buNone/>
              <a:defRPr/>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Concepts of National Income</a:t>
            </a:r>
            <a:endParaRPr lang="en-US" dirty="0"/>
          </a:p>
        </p:txBody>
      </p:sp>
      <p:sp>
        <p:nvSpPr>
          <p:cNvPr id="3" name="Content Placeholder 2"/>
          <p:cNvSpPr>
            <a:spLocks noGrp="1"/>
          </p:cNvSpPr>
          <p:nvPr>
            <p:ph idx="1"/>
          </p:nvPr>
        </p:nvSpPr>
        <p:spPr/>
        <p:txBody>
          <a:bodyPr>
            <a:normAutofit/>
          </a:bodyPr>
          <a:lstStyle/>
          <a:p>
            <a:pPr>
              <a:defRPr/>
            </a:pPr>
            <a:r>
              <a:rPr lang="en-US" sz="2400" dirty="0" smtClean="0"/>
              <a:t>GDP </a:t>
            </a:r>
          </a:p>
          <a:p>
            <a:pPr>
              <a:defRPr/>
            </a:pPr>
            <a:r>
              <a:rPr lang="en-US" sz="2400" dirty="0" smtClean="0"/>
              <a:t>GNP</a:t>
            </a:r>
          </a:p>
          <a:p>
            <a:pPr>
              <a:defRPr/>
            </a:pPr>
            <a:r>
              <a:rPr lang="en-US" sz="2400" dirty="0" smtClean="0"/>
              <a:t>NDP</a:t>
            </a:r>
            <a:r>
              <a:rPr lang="en-US" sz="1100" dirty="0" smtClean="0"/>
              <a:t>MP</a:t>
            </a:r>
          </a:p>
          <a:p>
            <a:pPr>
              <a:defRPr/>
            </a:pPr>
            <a:r>
              <a:rPr lang="en-US" sz="2400" dirty="0" smtClean="0"/>
              <a:t>NDP</a:t>
            </a:r>
            <a:r>
              <a:rPr lang="en-US" sz="1100" dirty="0" smtClean="0"/>
              <a:t>FC</a:t>
            </a:r>
          </a:p>
          <a:p>
            <a:pPr>
              <a:defRPr/>
            </a:pPr>
            <a:r>
              <a:rPr lang="en-US" sz="2400" dirty="0" smtClean="0"/>
              <a:t>NNP</a:t>
            </a:r>
            <a:r>
              <a:rPr lang="en-US" sz="1100" dirty="0" smtClean="0"/>
              <a:t>MP</a:t>
            </a:r>
          </a:p>
          <a:p>
            <a:pPr>
              <a:defRPr/>
            </a:pPr>
            <a:r>
              <a:rPr lang="en-US" sz="2400" dirty="0" smtClean="0"/>
              <a:t>NNP</a:t>
            </a:r>
            <a:r>
              <a:rPr lang="en-US" sz="1100" dirty="0" smtClean="0"/>
              <a:t>FC</a:t>
            </a:r>
          </a:p>
          <a:p>
            <a:pPr>
              <a:defRPr/>
            </a:pPr>
            <a:r>
              <a:rPr lang="en-US" sz="2400" dirty="0" smtClean="0"/>
              <a:t>Private Income</a:t>
            </a:r>
          </a:p>
          <a:p>
            <a:pPr>
              <a:defRPr/>
            </a:pPr>
            <a:r>
              <a:rPr lang="en-US" sz="2400" dirty="0" smtClean="0"/>
              <a:t>Personal Income</a:t>
            </a:r>
          </a:p>
          <a:p>
            <a:pPr>
              <a:defRPr/>
            </a:pPr>
            <a:r>
              <a:rPr lang="en-US" sz="2400" dirty="0" smtClean="0"/>
              <a:t>Personal Disposable Income</a:t>
            </a:r>
          </a:p>
          <a:p>
            <a:pPr>
              <a:buNone/>
              <a:defRPr/>
            </a:pPr>
            <a:endParaRPr lang="en-US" sz="2400" dirty="0" smtClean="0"/>
          </a:p>
          <a:p>
            <a:pPr>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04088"/>
            <a:ext cx="8229600" cy="896112"/>
          </a:xfrm>
        </p:spPr>
        <p:txBody>
          <a:bodyPr/>
          <a:lstStyle/>
          <a:p>
            <a:pPr algn="ctr" eaLnBrk="1" hangingPunct="1">
              <a:defRPr/>
            </a:pPr>
            <a:r>
              <a:rPr lang="en-US" sz="4000" dirty="0" smtClean="0"/>
              <a:t>Concepts of National Income</a:t>
            </a:r>
          </a:p>
        </p:txBody>
      </p:sp>
      <p:sp>
        <p:nvSpPr>
          <p:cNvPr id="25603" name="Rectangle 3"/>
          <p:cNvSpPr>
            <a:spLocks noGrp="1" noChangeArrowheads="1"/>
          </p:cNvSpPr>
          <p:nvPr>
            <p:ph idx="1"/>
          </p:nvPr>
        </p:nvSpPr>
        <p:spPr/>
        <p:txBody>
          <a:bodyPr/>
          <a:lstStyle/>
          <a:p>
            <a:pPr eaLnBrk="1" hangingPunct="1">
              <a:defRPr/>
            </a:pPr>
            <a:r>
              <a:rPr lang="en-US" dirty="0" smtClean="0"/>
              <a:t>GDP : Value of all final goods and services produced within the domestic territory of a country during an accounting year.</a:t>
            </a:r>
          </a:p>
          <a:p>
            <a:pPr eaLnBrk="1" hangingPunct="1">
              <a:defRPr/>
            </a:pPr>
            <a:endParaRPr lang="en-US" dirty="0" smtClean="0"/>
          </a:p>
          <a:p>
            <a:pPr eaLnBrk="1" hangingPunct="1">
              <a:defRPr/>
            </a:pPr>
            <a:r>
              <a:rPr lang="en-US" dirty="0" smtClean="0"/>
              <a:t>GNP = GDP + Net factor income from abroad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066800"/>
          <a:ext cx="8229600" cy="5181602"/>
        </p:xfrm>
        <a:graphic>
          <a:graphicData uri="http://schemas.openxmlformats.org/drawingml/2006/table">
            <a:tbl>
              <a:tblPr firstRow="1" bandRow="1">
                <a:tableStyleId>{F5AB1C69-6EDB-4FF4-983F-18BD219EF322}</a:tableStyleId>
              </a:tblPr>
              <a:tblGrid>
                <a:gridCol w="4114800"/>
                <a:gridCol w="4114800"/>
              </a:tblGrid>
              <a:tr h="455141">
                <a:tc>
                  <a:txBody>
                    <a:bodyPr/>
                    <a:lstStyle/>
                    <a:p>
                      <a:r>
                        <a:rPr lang="en-US" sz="2000" dirty="0" smtClean="0"/>
                        <a:t>Gross Domestic Product (GDP)</a:t>
                      </a:r>
                      <a:endParaRPr lang="en-US" sz="2000" dirty="0"/>
                    </a:p>
                  </a:txBody>
                  <a:tcPr/>
                </a:tc>
                <a:tc>
                  <a:txBody>
                    <a:bodyPr/>
                    <a:lstStyle/>
                    <a:p>
                      <a:r>
                        <a:rPr lang="en-US" sz="2000" dirty="0" smtClean="0"/>
                        <a:t>Gross National Product (GNP)</a:t>
                      </a:r>
                    </a:p>
                  </a:txBody>
                  <a:tcPr/>
                </a:tc>
              </a:tr>
              <a:tr h="1505465">
                <a:tc>
                  <a:txBody>
                    <a:bodyPr/>
                    <a:lstStyle/>
                    <a:p>
                      <a:r>
                        <a:rPr lang="en-US" sz="2000" dirty="0" smtClean="0"/>
                        <a:t>It refers to the money</a:t>
                      </a:r>
                      <a:r>
                        <a:rPr lang="en-US" sz="2000" baseline="0" dirty="0" smtClean="0"/>
                        <a:t> value of all final goods &amp; services produced within the domestic territory of a country</a:t>
                      </a:r>
                      <a:r>
                        <a:rPr lang="en-US" sz="1600" dirty="0" smtClean="0"/>
                        <a:t> .</a:t>
                      </a:r>
                      <a:endParaRPr lang="en-US" sz="1600" dirty="0"/>
                    </a:p>
                  </a:txBody>
                  <a:tcPr/>
                </a:tc>
                <a:tc>
                  <a:txBody>
                    <a:bodyPr/>
                    <a:lstStyle/>
                    <a:p>
                      <a:r>
                        <a:rPr lang="en-US" sz="2000" dirty="0" smtClean="0"/>
                        <a:t>It refers to</a:t>
                      </a:r>
                      <a:r>
                        <a:rPr lang="en-US" sz="2000" baseline="0" dirty="0" smtClean="0"/>
                        <a:t> the money value of all the final goods &amp; services by the normal residents of a country.</a:t>
                      </a:r>
                      <a:endParaRPr lang="en-US" sz="2000" dirty="0"/>
                    </a:p>
                  </a:txBody>
                  <a:tcPr/>
                </a:tc>
              </a:tr>
              <a:tr h="1155357">
                <a:tc>
                  <a:txBody>
                    <a:bodyPr/>
                    <a:lstStyle/>
                    <a:p>
                      <a:r>
                        <a:rPr lang="en-US" sz="2000" dirty="0" smtClean="0"/>
                        <a:t>It is a domestic concept as it is concerned with the domestic territory of a country.</a:t>
                      </a:r>
                      <a:endParaRPr lang="en-US" sz="2000" dirty="0"/>
                    </a:p>
                  </a:txBody>
                  <a:tcPr/>
                </a:tc>
                <a:tc>
                  <a:txBody>
                    <a:bodyPr/>
                    <a:lstStyle/>
                    <a:p>
                      <a:r>
                        <a:rPr lang="en-US" sz="2000" dirty="0" smtClean="0"/>
                        <a:t>It is a national concept because it is concerned</a:t>
                      </a:r>
                      <a:r>
                        <a:rPr lang="en-US" sz="2000" baseline="0" dirty="0" smtClean="0"/>
                        <a:t> with the normal resident of a country.</a:t>
                      </a:r>
                      <a:endParaRPr lang="en-US" sz="2000" dirty="0"/>
                    </a:p>
                  </a:txBody>
                  <a:tcPr/>
                </a:tc>
              </a:tr>
              <a:tr h="455141">
                <a:tc>
                  <a:txBody>
                    <a:bodyPr/>
                    <a:lstStyle/>
                    <a:p>
                      <a:endParaRPr lang="en-US" sz="2000" dirty="0"/>
                    </a:p>
                  </a:txBody>
                  <a:tcPr/>
                </a:tc>
                <a:tc>
                  <a:txBody>
                    <a:bodyPr/>
                    <a:lstStyle/>
                    <a:p>
                      <a:r>
                        <a:rPr lang="en-US" sz="2000" dirty="0" smtClean="0"/>
                        <a:t>GNP = GDP + NFIA</a:t>
                      </a:r>
                      <a:endParaRPr lang="en-US" sz="2000" dirty="0"/>
                    </a:p>
                  </a:txBody>
                  <a:tcPr/>
                </a:tc>
              </a:tr>
              <a:tr h="805249">
                <a:tc>
                  <a:txBody>
                    <a:bodyPr/>
                    <a:lstStyle/>
                    <a:p>
                      <a:r>
                        <a:rPr lang="en-US" sz="2000" dirty="0" smtClean="0"/>
                        <a:t>If we add net factor income from abroad to it,</a:t>
                      </a:r>
                      <a:r>
                        <a:rPr lang="en-US" sz="2000" baseline="0" dirty="0" smtClean="0"/>
                        <a:t> we get GNP.</a:t>
                      </a:r>
                      <a:endParaRPr lang="en-US" sz="2000" dirty="0"/>
                    </a:p>
                  </a:txBody>
                  <a:tcPr/>
                </a:tc>
                <a:tc>
                  <a:txBody>
                    <a:bodyPr/>
                    <a:lstStyle/>
                    <a:p>
                      <a:r>
                        <a:rPr lang="en-US" sz="2000" dirty="0" smtClean="0"/>
                        <a:t>If we subtract NFIA from it we get GDP.</a:t>
                      </a:r>
                      <a:endParaRPr lang="en-US" sz="2000" dirty="0"/>
                    </a:p>
                  </a:txBody>
                  <a:tcPr/>
                </a:tc>
              </a:tr>
              <a:tr h="805249">
                <a:tc>
                  <a:txBody>
                    <a:bodyPr/>
                    <a:lstStyle/>
                    <a:p>
                      <a:r>
                        <a:rPr lang="en-US" sz="2000" dirty="0" smtClean="0"/>
                        <a:t>GDP would be greater that GNP, if</a:t>
                      </a:r>
                      <a:r>
                        <a:rPr lang="en-US" sz="2000" baseline="0" dirty="0" smtClean="0"/>
                        <a:t> NFIA is negative.</a:t>
                      </a:r>
                      <a:endParaRPr lang="en-US" sz="2000" dirty="0"/>
                    </a:p>
                  </a:txBody>
                  <a:tcPr/>
                </a:tc>
                <a:tc>
                  <a:txBody>
                    <a:bodyPr/>
                    <a:lstStyle/>
                    <a:p>
                      <a:r>
                        <a:rPr lang="en-US" sz="2000" dirty="0" smtClean="0"/>
                        <a:t>GNP&gt;GDP</a:t>
                      </a:r>
                      <a:r>
                        <a:rPr lang="en-US" sz="2000" baseline="0" dirty="0" smtClean="0"/>
                        <a:t> if NFIA is positive.</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2438400"/>
          <a:ext cx="8382000" cy="2914651"/>
        </p:xfrm>
        <a:graphic>
          <a:graphicData uri="http://schemas.openxmlformats.org/drawingml/2006/table">
            <a:tbl>
              <a:tblPr firstRow="1" bandRow="1">
                <a:tableStyleId>{F5AB1C69-6EDB-4FF4-983F-18BD219EF322}</a:tableStyleId>
              </a:tblPr>
              <a:tblGrid>
                <a:gridCol w="4191000"/>
                <a:gridCol w="4191000"/>
              </a:tblGrid>
              <a:tr h="1200150">
                <a:tc>
                  <a:txBody>
                    <a:bodyPr/>
                    <a:lstStyle/>
                    <a:p>
                      <a:pPr algn="ctr"/>
                      <a:r>
                        <a:rPr lang="en-US" sz="3200" dirty="0" smtClean="0"/>
                        <a:t>NDP</a:t>
                      </a:r>
                      <a:r>
                        <a:rPr lang="en-US" sz="1200" dirty="0" smtClean="0"/>
                        <a:t>MP</a:t>
                      </a:r>
                      <a:r>
                        <a:rPr lang="en-US" sz="2000" dirty="0" smtClean="0"/>
                        <a:t> </a:t>
                      </a:r>
                    </a:p>
                    <a:p>
                      <a:pPr algn="ctr"/>
                      <a:r>
                        <a:rPr lang="en-US" sz="2000" dirty="0" smtClean="0"/>
                        <a:t>          </a:t>
                      </a:r>
                      <a:endParaRPr lang="en-US" sz="2000" dirty="0"/>
                    </a:p>
                  </a:txBody>
                  <a:tcPr/>
                </a:tc>
                <a:tc>
                  <a:txBody>
                    <a:bodyPr/>
                    <a:lstStyle/>
                    <a:p>
                      <a:pPr algn="ctr"/>
                      <a:r>
                        <a:rPr lang="en-US" sz="3200" dirty="0" smtClean="0"/>
                        <a:t>NNP</a:t>
                      </a:r>
                      <a:r>
                        <a:rPr lang="en-US" sz="1200" dirty="0" smtClean="0"/>
                        <a:t>MP</a:t>
                      </a:r>
                      <a:endParaRPr lang="en-US" sz="2000" dirty="0" smtClean="0"/>
                    </a:p>
                    <a:p>
                      <a:pPr algn="ctr"/>
                      <a:r>
                        <a:rPr lang="en-US" sz="2000" dirty="0" smtClean="0"/>
                        <a:t>         </a:t>
                      </a:r>
                      <a:endParaRPr lang="en-US" sz="2000" dirty="0"/>
                    </a:p>
                  </a:txBody>
                  <a:tcPr/>
                </a:tc>
              </a:tr>
              <a:tr h="1714501">
                <a:tc>
                  <a:txBody>
                    <a:bodyPr/>
                    <a:lstStyle/>
                    <a:p>
                      <a:pPr algn="ctr"/>
                      <a:r>
                        <a:rPr lang="en-US" sz="2000" dirty="0" smtClean="0"/>
                        <a:t>NDP</a:t>
                      </a:r>
                      <a:r>
                        <a:rPr lang="en-US" sz="1200" dirty="0" smtClean="0"/>
                        <a:t>MP</a:t>
                      </a:r>
                      <a:r>
                        <a:rPr lang="en-US" sz="2000" dirty="0" smtClean="0"/>
                        <a:t> = GDP</a:t>
                      </a:r>
                      <a:r>
                        <a:rPr lang="en-US" sz="1200" dirty="0" smtClean="0"/>
                        <a:t>MP</a:t>
                      </a:r>
                      <a:r>
                        <a:rPr lang="en-US" sz="2000" dirty="0" smtClean="0"/>
                        <a:t> – Depreciation</a:t>
                      </a:r>
                    </a:p>
                    <a:p>
                      <a:pPr algn="ctr"/>
                      <a:r>
                        <a:rPr lang="en-US" sz="2000" dirty="0" smtClean="0"/>
                        <a:t>          </a:t>
                      </a:r>
                      <a:endParaRPr lang="en-US" sz="2000" dirty="0"/>
                    </a:p>
                  </a:txBody>
                  <a:tcPr/>
                </a:tc>
                <a:tc>
                  <a:txBody>
                    <a:bodyPr/>
                    <a:lstStyle/>
                    <a:p>
                      <a:pPr algn="ctr"/>
                      <a:r>
                        <a:rPr lang="en-US" sz="2000" dirty="0" smtClean="0"/>
                        <a:t>NNP</a:t>
                      </a:r>
                      <a:r>
                        <a:rPr lang="en-US" sz="1200" dirty="0" smtClean="0"/>
                        <a:t>MP</a:t>
                      </a:r>
                      <a:r>
                        <a:rPr lang="en-US" sz="1200" baseline="0" dirty="0" smtClean="0"/>
                        <a:t> </a:t>
                      </a:r>
                      <a:r>
                        <a:rPr lang="en-US" sz="2000" dirty="0" smtClean="0"/>
                        <a:t>= GNP</a:t>
                      </a:r>
                      <a:r>
                        <a:rPr lang="en-US" sz="1200" dirty="0" smtClean="0"/>
                        <a:t>MP</a:t>
                      </a:r>
                      <a:r>
                        <a:rPr lang="en-US" sz="2000" dirty="0" smtClean="0"/>
                        <a:t> – Depreciation</a:t>
                      </a:r>
                    </a:p>
                    <a:p>
                      <a:pPr algn="ctr"/>
                      <a:r>
                        <a:rPr lang="en-US" sz="2000" dirty="0" smtClean="0"/>
                        <a:t>         </a:t>
                      </a:r>
                      <a:endParaRPr lang="en-US" sz="2000" dirty="0"/>
                    </a:p>
                  </a:txBody>
                  <a:tcPr/>
                </a:tc>
              </a:tr>
            </a:tbl>
          </a:graphicData>
        </a:graphic>
      </p:graphicFrame>
      <p:sp>
        <p:nvSpPr>
          <p:cNvPr id="5" name="Rectangle 4"/>
          <p:cNvSpPr/>
          <p:nvPr/>
        </p:nvSpPr>
        <p:spPr>
          <a:xfrm>
            <a:off x="838200" y="685800"/>
            <a:ext cx="7467600" cy="646331"/>
          </a:xfrm>
          <a:prstGeom prst="rect">
            <a:avLst/>
          </a:prstGeom>
        </p:spPr>
        <p:txBody>
          <a:bodyPr wrap="square">
            <a:spAutoFit/>
          </a:bodyPr>
          <a:lstStyle/>
          <a:p>
            <a:pPr algn="ctr"/>
            <a:r>
              <a:rPr lang="en-US" sz="3600" dirty="0" smtClean="0"/>
              <a:t>Concepts of National Income</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438400"/>
          <a:ext cx="8382000" cy="2819400"/>
        </p:xfrm>
        <a:graphic>
          <a:graphicData uri="http://schemas.openxmlformats.org/drawingml/2006/table">
            <a:tbl>
              <a:tblPr firstRow="1" bandRow="1">
                <a:tableStyleId>{F5AB1C69-6EDB-4FF4-983F-18BD219EF322}</a:tableStyleId>
              </a:tblPr>
              <a:tblGrid>
                <a:gridCol w="4191000"/>
                <a:gridCol w="4191000"/>
              </a:tblGrid>
              <a:tr h="1409700">
                <a:tc>
                  <a:txBody>
                    <a:bodyPr/>
                    <a:lstStyle/>
                    <a:p>
                      <a:r>
                        <a:rPr lang="en-US" sz="2000" dirty="0" smtClean="0"/>
                        <a:t>Net Domestic Product         (NDP</a:t>
                      </a:r>
                      <a:r>
                        <a:rPr lang="en-US" sz="1200" dirty="0" smtClean="0"/>
                        <a:t>FC</a:t>
                      </a:r>
                      <a:r>
                        <a:rPr lang="en-US" sz="2000" dirty="0" smtClean="0"/>
                        <a:t>)</a:t>
                      </a:r>
                      <a:endParaRPr lang="en-US" sz="2000" dirty="0"/>
                    </a:p>
                  </a:txBody>
                  <a:tcPr/>
                </a:tc>
                <a:tc>
                  <a:txBody>
                    <a:bodyPr/>
                    <a:lstStyle/>
                    <a:p>
                      <a:r>
                        <a:rPr lang="en-US" sz="2000" dirty="0" smtClean="0"/>
                        <a:t>Net National Product</a:t>
                      </a:r>
                    </a:p>
                    <a:p>
                      <a:r>
                        <a:rPr lang="en-US" sz="2000" dirty="0" smtClean="0"/>
                        <a:t> (NNP</a:t>
                      </a:r>
                      <a:r>
                        <a:rPr lang="en-US" sz="1200" dirty="0" smtClean="0"/>
                        <a:t>FC</a:t>
                      </a:r>
                      <a:r>
                        <a:rPr lang="en-US" sz="2000" dirty="0" smtClean="0"/>
                        <a:t>)</a:t>
                      </a:r>
                    </a:p>
                  </a:txBody>
                  <a:tcPr/>
                </a:tc>
              </a:tr>
              <a:tr h="1409700">
                <a:tc>
                  <a:txBody>
                    <a:bodyPr/>
                    <a:lstStyle/>
                    <a:p>
                      <a:r>
                        <a:rPr lang="en-US" sz="2000" dirty="0" smtClean="0"/>
                        <a:t>NDP</a:t>
                      </a:r>
                      <a:r>
                        <a:rPr lang="en-US" sz="1200" dirty="0" smtClean="0"/>
                        <a:t>FC</a:t>
                      </a:r>
                      <a:r>
                        <a:rPr lang="en-US" sz="2000" dirty="0" smtClean="0"/>
                        <a:t> = NDP</a:t>
                      </a:r>
                      <a:r>
                        <a:rPr lang="en-US" sz="1200" dirty="0" smtClean="0"/>
                        <a:t>MP</a:t>
                      </a:r>
                      <a:r>
                        <a:rPr lang="en-US" sz="2000" dirty="0" smtClean="0"/>
                        <a:t> - Indirect Taxes +  </a:t>
                      </a:r>
                    </a:p>
                    <a:p>
                      <a:r>
                        <a:rPr lang="en-US" sz="2000" dirty="0" smtClean="0"/>
                        <a:t>                             Subsidies</a:t>
                      </a:r>
                      <a:endParaRPr lang="en-US" sz="2000" dirty="0"/>
                    </a:p>
                  </a:txBody>
                  <a:tcPr/>
                </a:tc>
                <a:tc>
                  <a:txBody>
                    <a:bodyPr/>
                    <a:lstStyle/>
                    <a:p>
                      <a:r>
                        <a:rPr lang="en-US" sz="2000" dirty="0" smtClean="0"/>
                        <a:t>NNP</a:t>
                      </a:r>
                      <a:r>
                        <a:rPr lang="en-US" sz="1200" dirty="0" smtClean="0"/>
                        <a:t>FC</a:t>
                      </a:r>
                      <a:r>
                        <a:rPr lang="en-US" sz="2000" dirty="0" smtClean="0"/>
                        <a:t> = NNP</a:t>
                      </a:r>
                      <a:r>
                        <a:rPr lang="en-US" sz="1200" dirty="0" smtClean="0"/>
                        <a:t>MP</a:t>
                      </a:r>
                      <a:r>
                        <a:rPr lang="en-US" sz="2000" dirty="0" smtClean="0"/>
                        <a:t> – Indirect Taxes </a:t>
                      </a:r>
                    </a:p>
                    <a:p>
                      <a:r>
                        <a:rPr lang="en-US" sz="2000" dirty="0" smtClean="0"/>
                        <a:t>                              + Subsidies</a:t>
                      </a:r>
                      <a:endParaRPr lang="en-US" sz="2000" dirty="0"/>
                    </a:p>
                  </a:txBody>
                  <a:tcPr/>
                </a:tc>
              </a:tr>
            </a:tbl>
          </a:graphicData>
        </a:graphic>
      </p:graphicFrame>
      <p:sp>
        <p:nvSpPr>
          <p:cNvPr id="3" name="Rectangle 2"/>
          <p:cNvSpPr/>
          <p:nvPr/>
        </p:nvSpPr>
        <p:spPr>
          <a:xfrm>
            <a:off x="1219200" y="838200"/>
            <a:ext cx="6781800" cy="707886"/>
          </a:xfrm>
          <a:prstGeom prst="rect">
            <a:avLst/>
          </a:prstGeom>
        </p:spPr>
        <p:txBody>
          <a:bodyPr wrap="square">
            <a:spAutoFit/>
          </a:bodyPr>
          <a:lstStyle/>
          <a:p>
            <a:r>
              <a:rPr lang="en-US" sz="4000" dirty="0" smtClean="0"/>
              <a:t>Concepts of National Income</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838200"/>
            <a:ext cx="6781800" cy="707886"/>
          </a:xfrm>
          <a:prstGeom prst="rect">
            <a:avLst/>
          </a:prstGeom>
        </p:spPr>
        <p:txBody>
          <a:bodyPr wrap="square">
            <a:spAutoFit/>
          </a:bodyPr>
          <a:lstStyle/>
          <a:p>
            <a:pPr algn="ctr"/>
            <a:r>
              <a:rPr lang="en-US" sz="4000" dirty="0" smtClean="0"/>
              <a:t>Private Income</a:t>
            </a:r>
            <a:endParaRPr lang="en-US" sz="4000" dirty="0"/>
          </a:p>
        </p:txBody>
      </p:sp>
      <p:sp>
        <p:nvSpPr>
          <p:cNvPr id="5" name="Content Placeholder 4"/>
          <p:cNvSpPr>
            <a:spLocks noGrp="1"/>
          </p:cNvSpPr>
          <p:nvPr>
            <p:ph idx="1"/>
          </p:nvPr>
        </p:nvSpPr>
        <p:spPr/>
        <p:txBody>
          <a:bodyPr/>
          <a:lstStyle/>
          <a:p>
            <a:pPr>
              <a:buNone/>
            </a:pPr>
            <a:r>
              <a:rPr lang="en-US" sz="2800" dirty="0" smtClean="0"/>
              <a:t>	Private income is income obtained by private individuals from any source, productive or otherwise, and the retained income of corporations.</a:t>
            </a:r>
          </a:p>
          <a:p>
            <a:pPr>
              <a:buNone/>
            </a:pPr>
            <a:r>
              <a:rPr lang="en-US" sz="2800" dirty="0" smtClean="0"/>
              <a:t>	Private Income= NNP</a:t>
            </a:r>
            <a:r>
              <a:rPr lang="en-US" sz="1600" dirty="0" smtClean="0"/>
              <a:t>FC </a:t>
            </a:r>
            <a:r>
              <a:rPr lang="en-US" sz="2800" dirty="0" smtClean="0">
                <a:solidFill>
                  <a:prstClr val="black"/>
                </a:solidFill>
              </a:rPr>
              <a:t> + Transfer Payments + Interest on Public Debt – Social Security Contributions – Profits and Surpluses of Public Sector Undertaking.</a:t>
            </a:r>
            <a:r>
              <a:rPr lang="en-US" sz="1600" dirty="0" smtClean="0"/>
              <a:t>  </a:t>
            </a:r>
            <a:endParaRPr lang="en-US" sz="2800" dirty="0" smtClean="0"/>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720</Words>
  <Application>Microsoft Office PowerPoint</Application>
  <PresentationFormat>On-screen Show (4:3)</PresentationFormat>
  <Paragraphs>125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National Income </vt:lpstr>
      <vt:lpstr>National Income </vt:lpstr>
      <vt:lpstr>National Income -Excluded Items</vt:lpstr>
      <vt:lpstr>Concepts of National Income</vt:lpstr>
      <vt:lpstr>Concepts of National Income</vt:lpstr>
      <vt:lpstr>Slide 6</vt:lpstr>
      <vt:lpstr>Slide 7</vt:lpstr>
      <vt:lpstr>Slide 8</vt:lpstr>
      <vt:lpstr>Slide 9</vt:lpstr>
      <vt:lpstr>Slide 10</vt:lpstr>
      <vt:lpstr>Slide 11</vt:lpstr>
      <vt:lpstr>Slide 12</vt:lpstr>
      <vt:lpstr>Methods of Measuring NI</vt:lpstr>
      <vt:lpstr>Steps involved in Value Added Method</vt:lpstr>
      <vt:lpstr>Steps involved in Value Added Method</vt:lpstr>
      <vt:lpstr>Steps involved in Income Method</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Income </dc:title>
  <dc:creator>User</dc:creator>
  <cp:lastModifiedBy>User</cp:lastModifiedBy>
  <cp:revision>41</cp:revision>
  <dcterms:created xsi:type="dcterms:W3CDTF">2017-11-24T17:59:53Z</dcterms:created>
  <dcterms:modified xsi:type="dcterms:W3CDTF">2017-11-27T07:46:42Z</dcterms:modified>
</cp:coreProperties>
</file>